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2"/>
    <p:sldId id="263" r:id="rId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95" autoAdjust="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576B3-44EC-4291-90A9-6DF983300E54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EBFB5-15D7-4456-B16C-047A7AECC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2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55112" y="3270884"/>
            <a:ext cx="4033774" cy="455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CUI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BB5F5-4064-41BA-B6F4-15C2D7C0F8C7}" type="datetime1">
              <a:rPr lang="en-US" smtClean="0"/>
              <a:t>1/6/2021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CUI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DD105-D395-4750-A321-D93EF0A85860}" type="datetime1">
              <a:rPr lang="en-US" smtClean="0"/>
              <a:t>1/6/2021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CUI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9B5D1-4F1B-433D-B0DF-3CAF553F988B}" type="datetime1">
              <a:rPr lang="en-US" smtClean="0"/>
              <a:t>1/6/2021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CUI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C857E-3728-4EA2-B60B-9B23887745BF}" type="datetime1">
              <a:rPr lang="en-US" smtClean="0"/>
              <a:t>1/6/2021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CUI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AD643-754B-43D9-9484-258B04EA494F}" type="datetime1">
              <a:rPr lang="en-US" smtClean="0"/>
              <a:t>1/6/2021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40358" y="201244"/>
            <a:ext cx="631507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CUI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6101C-7A13-4823-B21A-95ADF113B369}" type="datetime1">
              <a:rPr lang="en-US" smtClean="0"/>
              <a:t>1/6/2021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2751" y="739140"/>
            <a:ext cx="7626350" cy="45720"/>
          </a:xfrm>
          <a:custGeom>
            <a:avLst/>
            <a:gdLst/>
            <a:ahLst/>
            <a:cxnLst/>
            <a:rect l="l" t="t" r="r" b="b"/>
            <a:pathLst>
              <a:path w="7626350" h="45720">
                <a:moveTo>
                  <a:pt x="0" y="45720"/>
                </a:moveTo>
                <a:lnTo>
                  <a:pt x="7626096" y="45720"/>
                </a:lnTo>
                <a:lnTo>
                  <a:pt x="7626096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751" y="784859"/>
            <a:ext cx="7626350" cy="45720"/>
          </a:xfrm>
          <a:custGeom>
            <a:avLst/>
            <a:gdLst/>
            <a:ahLst/>
            <a:cxnLst/>
            <a:rect l="l" t="t" r="r" b="b"/>
            <a:pathLst>
              <a:path w="7626350" h="45719">
                <a:moveTo>
                  <a:pt x="0" y="45720"/>
                </a:moveTo>
                <a:lnTo>
                  <a:pt x="7626096" y="45720"/>
                </a:lnTo>
                <a:lnTo>
                  <a:pt x="7626096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D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2751" y="830580"/>
            <a:ext cx="7626350" cy="47625"/>
          </a:xfrm>
          <a:custGeom>
            <a:avLst/>
            <a:gdLst/>
            <a:ahLst/>
            <a:cxnLst/>
            <a:rect l="l" t="t" r="r" b="b"/>
            <a:pathLst>
              <a:path w="7626350" h="47625">
                <a:moveTo>
                  <a:pt x="0" y="47244"/>
                </a:moveTo>
                <a:lnTo>
                  <a:pt x="7626096" y="47244"/>
                </a:lnTo>
                <a:lnTo>
                  <a:pt x="7626096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619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27" y="53339"/>
            <a:ext cx="661416" cy="801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209800" y="179612"/>
            <a:ext cx="5150612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lang="en-US" sz="2800" dirty="0" smtClean="0"/>
              <a:t> </a:t>
            </a:r>
            <a:r>
              <a:rPr sz="2800" dirty="0" smtClean="0"/>
              <a:t>Mission </a:t>
            </a:r>
            <a:r>
              <a:rPr sz="2800" dirty="0"/>
              <a:t>&amp;</a:t>
            </a:r>
            <a:r>
              <a:rPr sz="2800" spc="-175" dirty="0"/>
              <a:t> </a:t>
            </a:r>
            <a:r>
              <a:rPr sz="2800" spc="-10" dirty="0"/>
              <a:t>Vision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4270247" y="2735580"/>
            <a:ext cx="1029718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Mission</a:t>
            </a:r>
            <a:endParaRPr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7200" y="3087329"/>
            <a:ext cx="8051799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" marR="30480" indent="-1905">
              <a:lnSpc>
                <a:spcPct val="100000"/>
              </a:lnSpc>
              <a:spcBef>
                <a:spcPts val="95"/>
              </a:spcBef>
            </a:pPr>
            <a:r>
              <a:rPr sz="1600" b="1" spc="-30" dirty="0">
                <a:latin typeface="Arial"/>
                <a:cs typeface="Arial"/>
              </a:rPr>
              <a:t>Area </a:t>
            </a:r>
            <a:r>
              <a:rPr sz="1600" b="1" spc="-10" dirty="0">
                <a:latin typeface="Arial"/>
                <a:cs typeface="Arial"/>
              </a:rPr>
              <a:t>Support Group </a:t>
            </a:r>
            <a:r>
              <a:rPr sz="1600" b="1" spc="-5" dirty="0">
                <a:latin typeface="Arial"/>
                <a:cs typeface="Arial"/>
              </a:rPr>
              <a:t>- </a:t>
            </a:r>
            <a:r>
              <a:rPr sz="1600" b="1" spc="-10" dirty="0">
                <a:latin typeface="Arial"/>
                <a:cs typeface="Arial"/>
              </a:rPr>
              <a:t>Poland </a:t>
            </a:r>
            <a:r>
              <a:rPr sz="1600" b="1" spc="-20" dirty="0">
                <a:latin typeface="Arial"/>
                <a:cs typeface="Arial"/>
              </a:rPr>
              <a:t>(ASG-P) </a:t>
            </a:r>
            <a:r>
              <a:rPr sz="1600" spc="-5" dirty="0">
                <a:latin typeface="Arial"/>
                <a:cs typeface="Arial"/>
              </a:rPr>
              <a:t>executes  Base Operations Support Program tailored to </a:t>
            </a:r>
            <a:r>
              <a:rPr sz="1600" spc="-10" dirty="0">
                <a:latin typeface="Arial"/>
                <a:cs typeface="Arial"/>
              </a:rPr>
              <a:t>the  </a:t>
            </a:r>
            <a:r>
              <a:rPr sz="1600" spc="-5" dirty="0">
                <a:latin typeface="Arial"/>
                <a:cs typeface="Arial"/>
              </a:rPr>
              <a:t>USAREUR theater ICW 297</a:t>
            </a:r>
            <a:r>
              <a:rPr sz="1600" spc="-7" baseline="22875" dirty="0">
                <a:latin typeface="Arial"/>
                <a:cs typeface="Arial"/>
              </a:rPr>
              <a:t>th </a:t>
            </a:r>
            <a:r>
              <a:rPr sz="1600" spc="-5" dirty="0">
                <a:latin typeface="Arial"/>
                <a:cs typeface="Arial"/>
              </a:rPr>
              <a:t>RSG, in order </a:t>
            </a:r>
            <a:r>
              <a:rPr sz="1600" spc="-10" dirty="0">
                <a:latin typeface="Arial"/>
                <a:cs typeface="Arial"/>
              </a:rPr>
              <a:t>to  </a:t>
            </a:r>
            <a:r>
              <a:rPr sz="1600" spc="-5" dirty="0">
                <a:latin typeface="Arial"/>
                <a:cs typeface="Arial"/>
              </a:rPr>
              <a:t>centralize base camp operations, improve quality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of  </a:t>
            </a:r>
            <a:r>
              <a:rPr sz="1600" spc="-5" dirty="0">
                <a:latin typeface="Arial"/>
                <a:cs typeface="Arial"/>
              </a:rPr>
              <a:t>life support functions, and enhance operational  readiness in support of </a:t>
            </a:r>
            <a:r>
              <a:rPr sz="1600" spc="-10" dirty="0">
                <a:latin typeface="Arial"/>
                <a:cs typeface="Arial"/>
              </a:rPr>
              <a:t>the Regionally Allocated  </a:t>
            </a:r>
            <a:r>
              <a:rPr sz="1600" spc="-5" dirty="0">
                <a:latin typeface="Arial"/>
                <a:cs typeface="Arial"/>
              </a:rPr>
              <a:t>Forces </a:t>
            </a:r>
            <a:r>
              <a:rPr sz="1600" spc="-20" dirty="0">
                <a:latin typeface="Arial"/>
                <a:cs typeface="Arial"/>
              </a:rPr>
              <a:t>within </a:t>
            </a:r>
            <a:r>
              <a:rPr sz="1600" spc="-5" dirty="0">
                <a:latin typeface="Arial"/>
                <a:cs typeface="Arial"/>
              </a:rPr>
              <a:t>the Republic of Poland Area </a:t>
            </a:r>
            <a:r>
              <a:rPr sz="1600" spc="-10" dirty="0">
                <a:latin typeface="Arial"/>
                <a:cs typeface="Arial"/>
              </a:rPr>
              <a:t>of  </a:t>
            </a:r>
            <a:r>
              <a:rPr lang="en-US" sz="1600" spc="-10" dirty="0" smtClean="0">
                <a:latin typeface="Arial"/>
                <a:cs typeface="Arial"/>
              </a:rPr>
              <a:t>O</a:t>
            </a:r>
            <a:r>
              <a:rPr lang="en-US" sz="1600" spc="-5" dirty="0" smtClean="0">
                <a:latin typeface="Arial"/>
                <a:cs typeface="Arial"/>
              </a:rPr>
              <a:t>perations</a:t>
            </a:r>
            <a:r>
              <a:rPr sz="1600" spc="-80" dirty="0" smtClean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(</a:t>
            </a:r>
            <a:r>
              <a:rPr sz="1600" spc="-5" dirty="0" smtClean="0">
                <a:latin typeface="Arial"/>
                <a:cs typeface="Arial"/>
              </a:rPr>
              <a:t>AO</a:t>
            </a:r>
            <a:r>
              <a:rPr lang="en-US" sz="1600" spc="-5" dirty="0" smtClean="0">
                <a:latin typeface="Arial"/>
                <a:cs typeface="Arial"/>
              </a:rPr>
              <a:t>O</a:t>
            </a:r>
            <a:r>
              <a:rPr sz="1400" spc="-5" dirty="0" smtClean="0">
                <a:latin typeface="Arial"/>
                <a:cs typeface="Arial"/>
              </a:rPr>
              <a:t>).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70247" y="4537853"/>
            <a:ext cx="758953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</a:t>
            </a:r>
            <a:r>
              <a:rPr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ision</a:t>
            </a:r>
            <a:endParaRPr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57200" y="4904994"/>
            <a:ext cx="800100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970" marR="5080" indent="-1905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are capable of integrating </a:t>
            </a:r>
            <a:r>
              <a:rPr sz="1600" spc="-10" dirty="0">
                <a:latin typeface="Arial"/>
                <a:cs typeface="Arial"/>
              </a:rPr>
              <a:t>with </a:t>
            </a:r>
            <a:r>
              <a:rPr sz="1600" spc="-5" dirty="0">
                <a:latin typeface="Arial"/>
                <a:cs typeface="Arial"/>
              </a:rPr>
              <a:t>the Joint Logistics  </a:t>
            </a:r>
            <a:r>
              <a:rPr sz="1600" spc="-10" dirty="0">
                <a:latin typeface="Arial"/>
                <a:cs typeface="Arial"/>
              </a:rPr>
              <a:t>Enterprise and our Polish Allies. </a:t>
            </a:r>
            <a:r>
              <a:rPr sz="1600" dirty="0">
                <a:latin typeface="Arial"/>
                <a:cs typeface="Arial"/>
              </a:rPr>
              <a:t>We </a:t>
            </a:r>
            <a:r>
              <a:rPr sz="1600" spc="-10" dirty="0">
                <a:latin typeface="Arial"/>
                <a:cs typeface="Arial"/>
              </a:rPr>
              <a:t>have built </a:t>
            </a:r>
            <a:r>
              <a:rPr sz="1600" spc="-5" dirty="0">
                <a:latin typeface="Arial"/>
                <a:cs typeface="Arial"/>
              </a:rPr>
              <a:t>a  structure that supports unit readiness for Atlantic  Resolve (AR) rotational forces. </a:t>
            </a:r>
            <a:r>
              <a:rPr sz="1600" dirty="0">
                <a:latin typeface="Arial"/>
                <a:cs typeface="Arial"/>
              </a:rPr>
              <a:t>We </a:t>
            </a:r>
            <a:r>
              <a:rPr sz="1600" spc="-5" dirty="0">
                <a:latin typeface="Arial"/>
                <a:cs typeface="Arial"/>
              </a:rPr>
              <a:t>manage  resources efficiently and equitably to support mission  readiness and execution, and the well-being of  service members and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civilians.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24" name="Slide Number Placeholder 10"/>
          <p:cNvSpPr>
            <a:spLocks noGrp="1"/>
          </p:cNvSpPr>
          <p:nvPr>
            <p:ph type="sldNum" sz="quarter" idx="7"/>
          </p:nvPr>
        </p:nvSpPr>
        <p:spPr>
          <a:xfrm>
            <a:off x="6781800" y="6485427"/>
            <a:ext cx="2103120" cy="215444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1</a:t>
            </a:fld>
            <a:endParaRPr lang="en-US" sz="1400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99745"/>
            <a:ext cx="899160" cy="64137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002687"/>
            <a:ext cx="2307450" cy="1645920"/>
          </a:xfrm>
          <a:prstGeom prst="rect">
            <a:avLst/>
          </a:prstGeom>
        </p:spPr>
      </p:pic>
      <p:sp>
        <p:nvSpPr>
          <p:cNvPr id="16" name="Footer Placeholder 15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CUI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682751" y="739140"/>
            <a:ext cx="7626350" cy="45720"/>
          </a:xfrm>
          <a:custGeom>
            <a:avLst/>
            <a:gdLst/>
            <a:ahLst/>
            <a:cxnLst/>
            <a:rect l="l" t="t" r="r" b="b"/>
            <a:pathLst>
              <a:path w="7626350" h="45720">
                <a:moveTo>
                  <a:pt x="0" y="45720"/>
                </a:moveTo>
                <a:lnTo>
                  <a:pt x="7626096" y="45720"/>
                </a:lnTo>
                <a:lnTo>
                  <a:pt x="7626096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2751" y="784859"/>
            <a:ext cx="7626350" cy="45720"/>
          </a:xfrm>
          <a:custGeom>
            <a:avLst/>
            <a:gdLst/>
            <a:ahLst/>
            <a:cxnLst/>
            <a:rect l="l" t="t" r="r" b="b"/>
            <a:pathLst>
              <a:path w="7626350" h="45719">
                <a:moveTo>
                  <a:pt x="0" y="45720"/>
                </a:moveTo>
                <a:lnTo>
                  <a:pt x="7626096" y="45720"/>
                </a:lnTo>
                <a:lnTo>
                  <a:pt x="7626096" y="0"/>
                </a:lnTo>
                <a:lnTo>
                  <a:pt x="0" y="0"/>
                </a:lnTo>
                <a:lnTo>
                  <a:pt x="0" y="45720"/>
                </a:lnTo>
                <a:close/>
              </a:path>
            </a:pathLst>
          </a:custGeom>
          <a:solidFill>
            <a:srgbClr val="FFD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2751" y="830580"/>
            <a:ext cx="7626350" cy="47625"/>
          </a:xfrm>
          <a:custGeom>
            <a:avLst/>
            <a:gdLst/>
            <a:ahLst/>
            <a:cxnLst/>
            <a:rect l="l" t="t" r="r" b="b"/>
            <a:pathLst>
              <a:path w="7626350" h="47625">
                <a:moveTo>
                  <a:pt x="0" y="47244"/>
                </a:moveTo>
                <a:lnTo>
                  <a:pt x="7626096" y="47244"/>
                </a:lnTo>
                <a:lnTo>
                  <a:pt x="7626096" y="0"/>
                </a:lnTo>
                <a:lnTo>
                  <a:pt x="0" y="0"/>
                </a:lnTo>
                <a:lnTo>
                  <a:pt x="0" y="47244"/>
                </a:lnTo>
                <a:close/>
              </a:path>
            </a:pathLst>
          </a:custGeom>
          <a:solidFill>
            <a:srgbClr val="619E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27" y="53339"/>
            <a:ext cx="661416" cy="8016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021204" y="251840"/>
            <a:ext cx="5068570" cy="45529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00" spc="10" dirty="0" smtClean="0"/>
              <a:t>ASG</a:t>
            </a:r>
            <a:r>
              <a:rPr lang="en-US" sz="2800" spc="10" dirty="0" smtClean="0"/>
              <a:t>-</a:t>
            </a:r>
            <a:r>
              <a:rPr sz="2800" spc="10" dirty="0" smtClean="0"/>
              <a:t>Poland </a:t>
            </a:r>
            <a:r>
              <a:rPr sz="2800" spc="5" dirty="0"/>
              <a:t>Current</a:t>
            </a:r>
            <a:r>
              <a:rPr sz="2800" spc="-10" dirty="0"/>
              <a:t> </a:t>
            </a:r>
            <a:r>
              <a:rPr sz="2800" spc="10" dirty="0"/>
              <a:t>Services</a:t>
            </a:r>
            <a:endParaRPr sz="2800" dirty="0"/>
          </a:p>
        </p:txBody>
      </p:sp>
      <p:sp>
        <p:nvSpPr>
          <p:cNvPr id="10" name="object 10"/>
          <p:cNvSpPr txBox="1"/>
          <p:nvPr/>
        </p:nvSpPr>
        <p:spPr>
          <a:xfrm>
            <a:off x="167436" y="913892"/>
            <a:ext cx="2085339" cy="27462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Directrorate of Human</a:t>
            </a:r>
            <a:r>
              <a:rPr sz="10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Resources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DEERS/RAPIDS (CAC)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station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10" dirty="0">
                <a:latin typeface="Arial"/>
                <a:cs typeface="Arial"/>
              </a:rPr>
              <a:t>MWR </a:t>
            </a:r>
            <a:r>
              <a:rPr sz="1000" spc="-10" dirty="0">
                <a:latin typeface="Arial"/>
                <a:cs typeface="Arial"/>
              </a:rPr>
              <a:t>equip</a:t>
            </a:r>
            <a:r>
              <a:rPr sz="1000" spc="-9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ordering/coordination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Installation Postal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operations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10" dirty="0">
                <a:latin typeface="Arial"/>
                <a:cs typeface="Arial"/>
              </a:rPr>
              <a:t>Poznan </a:t>
            </a:r>
            <a:r>
              <a:rPr sz="1000" spc="-5" dirty="0">
                <a:latin typeface="Arial"/>
                <a:cs typeface="Arial"/>
              </a:rPr>
              <a:t>Educational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Liaison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"/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Security, </a:t>
            </a:r>
            <a:r>
              <a:rPr sz="1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Plans &amp;</a:t>
            </a:r>
            <a:r>
              <a:rPr sz="10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Operations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lang="en-US" sz="1200" b="1" spc="-5" dirty="0" smtClean="0">
                <a:latin typeface="Arial"/>
                <a:cs typeface="Arial"/>
              </a:rPr>
              <a:t>EDCA Implementation</a:t>
            </a: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lang="en-US" sz="1100" spc="-5" dirty="0" smtClean="0">
                <a:latin typeface="Arial"/>
                <a:cs typeface="Arial"/>
              </a:rPr>
              <a:t>Operational contracting support</a:t>
            </a: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lang="en-US" sz="1000" spc="-5" dirty="0" smtClean="0">
                <a:latin typeface="Arial"/>
                <a:cs typeface="Arial"/>
              </a:rPr>
              <a:t>Host Nation Engagements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JPAS / Clearance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verification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Anti-Terrorism &amp; Force</a:t>
            </a:r>
            <a:r>
              <a:rPr sz="100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Protection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10" dirty="0">
                <a:latin typeface="Arial"/>
                <a:cs typeface="Arial"/>
              </a:rPr>
              <a:t>Physical </a:t>
            </a:r>
            <a:r>
              <a:rPr sz="1000" spc="-5" dirty="0">
                <a:latin typeface="Arial"/>
                <a:cs typeface="Arial"/>
              </a:rPr>
              <a:t>Security</a:t>
            </a:r>
            <a:r>
              <a:rPr sz="1000" spc="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assessment</a:t>
            </a: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Long Range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Planning</a:t>
            </a: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Directorate of</a:t>
            </a:r>
            <a:r>
              <a:rPr sz="10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</a:t>
            </a:r>
            <a:r>
              <a:rPr lang="en-US" sz="1000" b="1" u="heavy" spc="-5" dirty="0" smtClean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ogistics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501" y="3617164"/>
            <a:ext cx="3266035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85420" algn="l"/>
              </a:tabLst>
            </a:pPr>
            <a:r>
              <a:rPr sz="1000" spc="-5" dirty="0" smtClean="0">
                <a:latin typeface="Arial"/>
                <a:cs typeface="Arial"/>
              </a:rPr>
              <a:t>G</a:t>
            </a:r>
            <a:r>
              <a:rPr lang="en-US" sz="1000" spc="-5" dirty="0" smtClean="0">
                <a:latin typeface="Arial"/>
                <a:cs typeface="Arial"/>
              </a:rPr>
              <a:t>PC</a:t>
            </a:r>
            <a:r>
              <a:rPr sz="1000" spc="-5" dirty="0" smtClean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Agency Program</a:t>
            </a:r>
            <a:r>
              <a:rPr sz="1000" spc="-5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Coordinator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Vehicle registration/de-registration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Housing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support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Customs CCO</a:t>
            </a:r>
            <a:r>
              <a:rPr sz="1000" spc="-3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support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Procurement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support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Property Book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support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Food Service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assistance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GSA/TMP Fleet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management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Transportation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assistance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Container Management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support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UIC/DODAAC</a:t>
            </a:r>
            <a:r>
              <a:rPr sz="1000" spc="15" dirty="0">
                <a:latin typeface="Arial"/>
                <a:cs typeface="Arial"/>
              </a:rPr>
              <a:t> </a:t>
            </a:r>
            <a:r>
              <a:rPr sz="1000" spc="-5" dirty="0" smtClean="0">
                <a:latin typeface="Arial"/>
                <a:cs typeface="Arial"/>
              </a:rPr>
              <a:t>assistance</a:t>
            </a:r>
            <a:endParaRPr lang="en-US" sz="1000" spc="-5" dirty="0" smtClean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lang="en-US" sz="1000" spc="-5" dirty="0" smtClean="0">
                <a:latin typeface="Arial"/>
                <a:cs typeface="Arial"/>
              </a:rPr>
              <a:t>MFAST Support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7463" y="5605431"/>
            <a:ext cx="168465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Directorate of Public</a:t>
            </a:r>
            <a:r>
              <a:rPr sz="10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Works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327" y="5662533"/>
            <a:ext cx="4468495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5"/>
              </a:spcBef>
              <a:tabLst>
                <a:tab pos="185420" algn="l"/>
              </a:tabLst>
            </a:pP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Facilities Engineering - Main Project </a:t>
            </a:r>
            <a:r>
              <a:rPr sz="1000" dirty="0">
                <a:latin typeface="Arial"/>
                <a:cs typeface="Arial"/>
              </a:rPr>
              <a:t>tracker </a:t>
            </a:r>
            <a:r>
              <a:rPr sz="1000" spc="-5" dirty="0">
                <a:latin typeface="Arial"/>
                <a:cs typeface="Arial"/>
              </a:rPr>
              <a:t>(DA 4283 requests, LOIs,</a:t>
            </a:r>
            <a:r>
              <a:rPr sz="1000" spc="-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LOJs)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10" dirty="0">
                <a:latin typeface="Arial"/>
                <a:cs typeface="Arial"/>
              </a:rPr>
              <a:t>Poland </a:t>
            </a:r>
            <a:r>
              <a:rPr sz="1000" spc="-5" dirty="0">
                <a:latin typeface="Arial"/>
                <a:cs typeface="Arial"/>
              </a:rPr>
              <a:t>construction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synchronization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Engineering input on project requests, charrettes, design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reviews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lang="en-US" sz="1000" spc="-5" dirty="0" smtClean="0">
                <a:latin typeface="Arial"/>
                <a:cs typeface="Arial"/>
              </a:rPr>
              <a:t>Bridging Solutions ISO EDCA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78795" y="3479103"/>
            <a:ext cx="7816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Special</a:t>
            </a:r>
            <a:r>
              <a:rPr sz="1000" b="1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0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Staff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39296" y="3704282"/>
            <a:ext cx="132143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Legal</a:t>
            </a:r>
            <a:r>
              <a:rPr sz="1000" spc="-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services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Translation</a:t>
            </a:r>
            <a:r>
              <a:rPr sz="1000" spc="-7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services</a:t>
            </a:r>
            <a:endParaRPr sz="1000" dirty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1000" spc="-5" dirty="0">
                <a:latin typeface="Arial"/>
                <a:cs typeface="Arial"/>
              </a:rPr>
              <a:t>TRICARE</a:t>
            </a:r>
            <a:r>
              <a:rPr sz="1000" spc="-45" dirty="0">
                <a:latin typeface="Arial"/>
                <a:cs typeface="Arial"/>
              </a:rPr>
              <a:t> </a:t>
            </a:r>
            <a:r>
              <a:rPr sz="1000" spc="-10" dirty="0" smtClean="0">
                <a:latin typeface="Arial"/>
                <a:cs typeface="Arial"/>
              </a:rPr>
              <a:t>Services</a:t>
            </a:r>
            <a:endParaRPr lang="en-US" sz="1000" spc="-10" dirty="0" smtClean="0"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lang="en-US" sz="1000" spc="-10" dirty="0" smtClean="0">
                <a:latin typeface="Arial"/>
                <a:cs typeface="Arial"/>
              </a:rPr>
              <a:t>SARC/VA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158483" y="4272314"/>
            <a:ext cx="3223517" cy="1471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231508" y="4222659"/>
            <a:ext cx="3077593" cy="11804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489584">
              <a:lnSpc>
                <a:spcPct val="100000"/>
              </a:lnSpc>
              <a:spcBef>
                <a:spcPts val="204"/>
              </a:spcBef>
            </a:pPr>
            <a:r>
              <a:rPr sz="1250" b="1" spc="-65" dirty="0">
                <a:solidFill>
                  <a:srgbClr val="006FC0"/>
                </a:solidFill>
                <a:latin typeface="Arial"/>
                <a:cs typeface="Arial"/>
              </a:rPr>
              <a:t>Future </a:t>
            </a:r>
            <a:r>
              <a:rPr sz="1250" b="1" spc="-70" dirty="0">
                <a:solidFill>
                  <a:srgbClr val="006FC0"/>
                </a:solidFill>
                <a:latin typeface="Arial"/>
                <a:cs typeface="Arial"/>
              </a:rPr>
              <a:t>Services </a:t>
            </a:r>
            <a:r>
              <a:rPr sz="1250" b="1" spc="-40" dirty="0" smtClean="0">
                <a:solidFill>
                  <a:srgbClr val="006FC0"/>
                </a:solidFill>
                <a:latin typeface="Arial"/>
                <a:cs typeface="Arial"/>
              </a:rPr>
              <a:t>of</a:t>
            </a:r>
            <a:r>
              <a:rPr lang="en-US" sz="1250" b="1" spc="-40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50" b="1" spc="-254" dirty="0" smtClean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250" b="1" spc="-70" dirty="0">
                <a:solidFill>
                  <a:srgbClr val="006FC0"/>
                </a:solidFill>
                <a:latin typeface="Arial"/>
                <a:cs typeface="Arial"/>
              </a:rPr>
              <a:t>USAG </a:t>
            </a:r>
            <a:r>
              <a:rPr sz="1250" b="1" spc="-65" dirty="0">
                <a:solidFill>
                  <a:srgbClr val="006FC0"/>
                </a:solidFill>
                <a:latin typeface="Arial"/>
                <a:cs typeface="Arial"/>
              </a:rPr>
              <a:t>Poland</a:t>
            </a:r>
            <a:endParaRPr sz="12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250" spc="-5" dirty="0" smtClean="0">
                <a:latin typeface="Arial"/>
                <a:cs typeface="Arial"/>
              </a:rPr>
              <a:t>Overseas </a:t>
            </a:r>
            <a:r>
              <a:rPr sz="1250" spc="-5" dirty="0">
                <a:latin typeface="Arial"/>
                <a:cs typeface="Arial"/>
              </a:rPr>
              <a:t>Birth</a:t>
            </a:r>
            <a:r>
              <a:rPr sz="1250" spc="-10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Status</a:t>
            </a:r>
            <a:endParaRPr sz="12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250" spc="-25" dirty="0">
                <a:latin typeface="Arial"/>
                <a:cs typeface="Arial"/>
              </a:rPr>
              <a:t>Vehicle </a:t>
            </a:r>
            <a:r>
              <a:rPr sz="1250" spc="-5" dirty="0">
                <a:latin typeface="Arial"/>
                <a:cs typeface="Arial"/>
              </a:rPr>
              <a:t>Processing</a:t>
            </a:r>
            <a:r>
              <a:rPr sz="1250" spc="30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Center</a:t>
            </a:r>
            <a:endParaRPr sz="12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250" spc="-5" dirty="0">
                <a:latin typeface="Arial"/>
                <a:cs typeface="Arial"/>
              </a:rPr>
              <a:t>TRICARE</a:t>
            </a:r>
            <a:r>
              <a:rPr sz="1250" spc="-20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Coordinator</a:t>
            </a:r>
            <a:endParaRPr sz="12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250" spc="-5" dirty="0">
                <a:latin typeface="Arial"/>
                <a:cs typeface="Arial"/>
              </a:rPr>
              <a:t>DoDEA</a:t>
            </a:r>
            <a:r>
              <a:rPr sz="1250" spc="-140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Coordinator</a:t>
            </a:r>
            <a:endParaRPr sz="1250" dirty="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"/>
              <a:tabLst>
                <a:tab pos="299085" algn="l"/>
                <a:tab pos="299720" algn="l"/>
              </a:tabLst>
            </a:pPr>
            <a:r>
              <a:rPr sz="1250" spc="-5" dirty="0">
                <a:latin typeface="Arial"/>
                <a:cs typeface="Arial"/>
              </a:rPr>
              <a:t>Education Center</a:t>
            </a:r>
            <a:r>
              <a:rPr sz="1250" spc="20" dirty="0">
                <a:latin typeface="Arial"/>
                <a:cs typeface="Arial"/>
              </a:rPr>
              <a:t> </a:t>
            </a:r>
            <a:r>
              <a:rPr sz="1250" spc="-5" dirty="0">
                <a:latin typeface="Arial"/>
                <a:cs typeface="Arial"/>
              </a:rPr>
              <a:t>Coordinator</a:t>
            </a:r>
            <a:endParaRPr sz="1250" dirty="0">
              <a:latin typeface="Arial"/>
              <a:cs typeface="Arial"/>
            </a:endParaRPr>
          </a:p>
        </p:txBody>
      </p:sp>
      <p:sp>
        <p:nvSpPr>
          <p:cNvPr id="27" name="Slide Number Placeholder 10"/>
          <p:cNvSpPr>
            <a:spLocks noGrp="1"/>
          </p:cNvSpPr>
          <p:nvPr>
            <p:ph type="sldNum" sz="quarter" idx="7"/>
          </p:nvPr>
        </p:nvSpPr>
        <p:spPr>
          <a:xfrm>
            <a:off x="6806024" y="6456917"/>
            <a:ext cx="2103437" cy="276225"/>
          </a:xfrm>
        </p:spPr>
        <p:txBody>
          <a:bodyPr/>
          <a:lstStyle/>
          <a:p>
            <a:fld id="{B6F15528-21DE-4FAA-801E-634DDDAF4B2B}" type="slidenum">
              <a:rPr lang="en-US" sz="1400" smtClean="0"/>
              <a:t>2</a:t>
            </a:fld>
            <a:endParaRPr lang="en-US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640" y="99745"/>
            <a:ext cx="899160" cy="6413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509" b="97119" l="1370" r="98924">
                        <a14:foregroundMark x1="19080" y1="22908" x2="19080" y2="22908"/>
                        <a14:foregroundMark x1="23777" y1="20439" x2="23973" y2="50206"/>
                        <a14:foregroundMark x1="26321" y1="39918" x2="20646" y2="59671"/>
                        <a14:foregroundMark x1="20059" y1="38134" x2="17417" y2="63923"/>
                        <a14:foregroundMark x1="86791" y1="25103" x2="71233" y2="12346"/>
                        <a14:foregroundMark x1="71135" y1="13032" x2="60568" y2="8642"/>
                        <a14:foregroundMark x1="60372" y1="9191" x2="59198" y2="1509"/>
                        <a14:foregroundMark x1="52544" y1="2469" x2="36986" y2="3704"/>
                        <a14:foregroundMark x1="6654" y1="27572" x2="1370" y2="48422"/>
                        <a14:foregroundMark x1="23386" y1="13443" x2="42074" y2="12346"/>
                        <a14:foregroundMark x1="38552" y1="17147" x2="61644" y2="54458"/>
                        <a14:foregroundMark x1="64775" y1="30453" x2="41879" y2="58985"/>
                        <a14:foregroundMark x1="61840" y1="27023" x2="44814" y2="64335"/>
                        <a14:foregroundMark x1="70939" y1="30178" x2="80235" y2="56379"/>
                        <a14:foregroundMark x1="78669" y1="30590" x2="65166" y2="57476"/>
                        <a14:foregroundMark x1="79843" y1="32785" x2="75538" y2="61866"/>
                        <a14:foregroundMark x1="87867" y1="40055" x2="84932" y2="55967"/>
                        <a14:foregroundMark x1="92172" y1="25377" x2="94031" y2="62277"/>
                        <a14:foregroundMark x1="61840" y1="3704" x2="72994" y2="11934"/>
                        <a14:foregroundMark x1="64677" y1="3978" x2="79256" y2="11660"/>
                        <a14:foregroundMark x1="72701" y1="10562" x2="88356" y2="23731"/>
                        <a14:foregroundMark x1="95108" y1="31550" x2="98924" y2="51029"/>
                        <a14:foregroundMark x1="93836" y1="35254" x2="96575" y2="53498"/>
                        <a14:foregroundMark x1="98141" y1="55967" x2="89139" y2="78601"/>
                        <a14:foregroundMark x1="89628" y1="72428" x2="77202" y2="88752"/>
                        <a14:foregroundMark x1="75930" y1="86145" x2="67808" y2="93553"/>
                        <a14:foregroundMark x1="80235" y1="60631" x2="57632" y2="85734"/>
                        <a14:foregroundMark x1="77984" y1="76406" x2="23679" y2="74623"/>
                        <a14:foregroundMark x1="36888" y1="81070" x2="66243" y2="88477"/>
                        <a14:foregroundMark x1="64188" y1="89026" x2="39335" y2="87929"/>
                        <a14:foregroundMark x1="67319" y1="95610" x2="41683" y2="97119"/>
                        <a14:foregroundMark x1="70450" y1="90672" x2="42074" y2="95748"/>
                        <a14:foregroundMark x1="43640" y1="94239" x2="22407" y2="87380"/>
                        <a14:foregroundMark x1="24266" y1="86831" x2="9491" y2="73525"/>
                        <a14:foregroundMark x1="10959" y1="72016" x2="3523" y2="61180"/>
                        <a14:foregroundMark x1="6556" y1="65432" x2="2446" y2="47188"/>
                        <a14:foregroundMark x1="58513" y1="5761" x2="34932" y2="5487"/>
                        <a14:foregroundMark x1="10763" y1="45542" x2="13112" y2="70645"/>
                        <a14:foregroundMark x1="18982" y1="69822" x2="66536" y2="24691"/>
                        <a14:foregroundMark x1="70157" y1="36626" x2="42955" y2="63923"/>
                        <a14:foregroundMark x1="71233" y1="47325" x2="42172" y2="65844"/>
                        <a14:foregroundMark x1="75342" y1="50617" x2="39237" y2="65432"/>
                        <a14:foregroundMark x1="25245" y1="11385" x2="10274" y2="26200"/>
                        <a14:foregroundMark x1="9002" y1="29904" x2="24560" y2="49794"/>
                        <a14:foregroundMark x1="15460" y1="30453" x2="32290" y2="50206"/>
                        <a14:foregroundMark x1="28180" y1="20302" x2="47065" y2="42524"/>
                        <a14:foregroundMark x1="38258" y1="20027" x2="71526" y2="40466"/>
                        <a14:foregroundMark x1="66243" y1="22085" x2="89628" y2="53086"/>
                        <a14:foregroundMark x1="65558" y1="12757" x2="39041" y2="33196"/>
                        <a14:foregroundMark x1="52838" y1="25514" x2="70352" y2="70096"/>
                        <a14:foregroundMark x1="75636" y1="42524" x2="87867" y2="63649"/>
                        <a14:foregroundMark x1="89335" y1="45816" x2="88356" y2="64472"/>
                        <a14:foregroundMark x1="92172" y1="47599" x2="79843" y2="63923"/>
                        <a14:foregroundMark x1="84638" y1="37037" x2="65558" y2="62551"/>
                        <a14:foregroundMark x1="76125" y1="38820" x2="54599" y2="74897"/>
                        <a14:foregroundMark x1="67319" y1="53361" x2="48141" y2="85871"/>
                        <a14:foregroundMark x1="66536" y1="75309" x2="47554" y2="91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988" y="913892"/>
            <a:ext cx="2021068" cy="14416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5926" y="913892"/>
            <a:ext cx="4114800" cy="3185651"/>
          </a:xfrm>
          <a:prstGeom prst="rect">
            <a:avLst/>
          </a:prstGeom>
        </p:spPr>
      </p:pic>
      <p:sp>
        <p:nvSpPr>
          <p:cNvPr id="19" name="Footer Placeholder 1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CUI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274</Words>
  <Application>Microsoft Office PowerPoint</Application>
  <PresentationFormat>On-screen Show (4:3)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Office Theme</vt:lpstr>
      <vt:lpstr> Mission &amp; Vision</vt:lpstr>
      <vt:lpstr>ASG-Poland Current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Support Group Poland – Command Brief</dc:title>
  <dc:creator>Terilli, Michael A CIV USARMY ASG-POLAND (USA)</dc:creator>
  <cp:lastModifiedBy>Marquez, Franklin CIV</cp:lastModifiedBy>
  <cp:revision>48</cp:revision>
  <cp:lastPrinted>2020-11-09T12:55:29Z</cp:lastPrinted>
  <dcterms:created xsi:type="dcterms:W3CDTF">2020-07-24T12:38:31Z</dcterms:created>
  <dcterms:modified xsi:type="dcterms:W3CDTF">2021-01-06T10:12:44Z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2020-07-24T00:00:00Z</vt:filetime>
  </property>
  <property fmtid="{D5CDD505-2E9C-101B-9397-08002B2CF9AE}" pid="3" name="LastSaved">
    <vt:filetime>2020-07-24T00:00:00Z</vt:filetime>
  </property>
</Properties>
</file>